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6" r:id="rId3"/>
    <p:sldId id="315" r:id="rId4"/>
    <p:sldId id="325" r:id="rId5"/>
    <p:sldId id="326" r:id="rId6"/>
    <p:sldId id="322" r:id="rId7"/>
    <p:sldId id="323" r:id="rId8"/>
    <p:sldId id="324" r:id="rId9"/>
    <p:sldId id="31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5A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10-Jan-21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10-Jan-21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342239"/>
            <a:ext cx="4986338" cy="2509231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Football Players Value Prediction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9A61FA48-06C1-4558-B4C8-F2FE80C2EA0B}"/>
              </a:ext>
            </a:extLst>
          </p:cNvPr>
          <p:cNvSpPr txBox="1">
            <a:spLocks/>
          </p:cNvSpPr>
          <p:nvPr/>
        </p:nvSpPr>
        <p:spPr>
          <a:xfrm>
            <a:off x="6905625" y="5952931"/>
            <a:ext cx="4986338" cy="418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000" dirty="0">
                <a:solidFill>
                  <a:schemeClr val="bg2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Burak Arslan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2BBCAF-D055-48BA-BB21-85E478C53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067" y="283942"/>
            <a:ext cx="1732895" cy="623843"/>
          </a:xfrm>
          <a:prstGeom prst="rect">
            <a:avLst/>
          </a:prstGeom>
        </p:spPr>
      </p:pic>
      <p:pic>
        <p:nvPicPr>
          <p:cNvPr id="8" name="Picture Placeholder 7" descr="A stadium full of people&#10;&#10;Description automatically generated">
            <a:extLst>
              <a:ext uri="{FF2B5EF4-FFF2-40B4-BE49-F238E27FC236}">
                <a16:creationId xmlns:a16="http://schemas.microsoft.com/office/drawing/2014/main" id="{D0812E34-754A-4308-ACE2-E9173186A8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671" r="20671"/>
          <a:stretch>
            <a:fillRect/>
          </a:stretch>
        </p:blipFill>
        <p:spPr>
          <a:xfrm>
            <a:off x="300037" y="1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E0F635-9C1B-43A4-9FDA-26A830EF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177" y="62774"/>
            <a:ext cx="3948266" cy="462831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A63DAB2-725D-4795-B582-F625578A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3A97-195C-4BEE-ABC2-749731F5C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06" y="1140296"/>
            <a:ext cx="10447090" cy="1087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it possible to determine a player’s value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his statistics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95BF524-845D-4ECC-94CF-D1F1B1236211}"/>
              </a:ext>
            </a:extLst>
          </p:cNvPr>
          <p:cNvSpPr txBox="1">
            <a:spLocks/>
          </p:cNvSpPr>
          <p:nvPr/>
        </p:nvSpPr>
        <p:spPr>
          <a:xfrm>
            <a:off x="6619198" y="2220790"/>
            <a:ext cx="5272764" cy="1551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8300-3C0E-4AD2-B069-92A341E89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" y="2691398"/>
            <a:ext cx="5572803" cy="3252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BB3A6-25BF-4645-B97E-69C69F6794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4" t="8806" r="33496" b="6610"/>
          <a:stretch/>
        </p:blipFill>
        <p:spPr>
          <a:xfrm>
            <a:off x="8398163" y="2027870"/>
            <a:ext cx="3793837" cy="4461621"/>
          </a:xfrm>
          <a:prstGeom prst="rect">
            <a:avLst/>
          </a:prstGeom>
          <a:ln w="3175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A42D6E-1021-4D40-B66D-007AEF0DD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02" y="3188276"/>
            <a:ext cx="6505347" cy="3005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D2855E-2F84-4774-9387-B32B1A5331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081" r="216" b="3994"/>
          <a:stretch/>
        </p:blipFill>
        <p:spPr>
          <a:xfrm>
            <a:off x="868008" y="3599791"/>
            <a:ext cx="8186084" cy="3252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0AE60-17C9-464F-9675-D331EDC0A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7871" y="4320554"/>
            <a:ext cx="7106914" cy="29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8E1AD21-F8BD-4883-BA85-CBCC0EC3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3A97-195C-4BEE-ABC2-749731F5C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613" y="879157"/>
            <a:ext cx="4565965" cy="29591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95BF524-845D-4ECC-94CF-D1F1B1236211}"/>
              </a:ext>
            </a:extLst>
          </p:cNvPr>
          <p:cNvSpPr txBox="1">
            <a:spLocks/>
          </p:cNvSpPr>
          <p:nvPr/>
        </p:nvSpPr>
        <p:spPr>
          <a:xfrm>
            <a:off x="8253553" y="4713321"/>
            <a:ext cx="1829746" cy="1730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2FC94E5-89D2-4D9A-94E8-400B241AA1BE}"/>
              </a:ext>
            </a:extLst>
          </p:cNvPr>
          <p:cNvSpPr txBox="1">
            <a:spLocks/>
          </p:cNvSpPr>
          <p:nvPr/>
        </p:nvSpPr>
        <p:spPr>
          <a:xfrm>
            <a:off x="506908" y="672957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1EBDF2E-9166-4530-963A-E1C683F7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4037" y="4487332"/>
            <a:ext cx="2769987" cy="6647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A15C56-49C0-42C8-B330-884A3068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2415" y="3082635"/>
            <a:ext cx="3677379" cy="105464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903608F-0DF9-43AF-A940-22AC9CAA7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7233" y="4068381"/>
            <a:ext cx="1445520" cy="144552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841E8A4-A866-4289-B92C-33398E26D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7770" y="181964"/>
            <a:ext cx="4307322" cy="1740810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C7E3AF7-EE4C-427B-B66F-FCFC6BB1C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06471" y="4010462"/>
            <a:ext cx="875893" cy="87589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E387A3C-7D90-4F4B-A695-D0D344CC1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71227" y="1665505"/>
            <a:ext cx="1075384" cy="124646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AFC957C-E0A6-4C6A-96B3-6F6D1D3F4F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19794" y="1891081"/>
            <a:ext cx="1185637" cy="11856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025164-E4BE-4C56-9190-3371E33FA70F}"/>
              </a:ext>
            </a:extLst>
          </p:cNvPr>
          <p:cNvSpPr txBox="1"/>
          <p:nvPr/>
        </p:nvSpPr>
        <p:spPr>
          <a:xfrm>
            <a:off x="480749" y="1458810"/>
            <a:ext cx="606313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Fetch &amp; Data process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Scraping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2019/2020 Season Statistics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Football Manager 2021 Game Player Values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Transfermarkt.de Player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Tuning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OLS &amp; Regression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  <a:p>
            <a:pPr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F92EFD5-9E79-4FB4-B44C-43CD105D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717" y="2152150"/>
            <a:ext cx="2296982" cy="56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0197ECD-8E47-4EBD-B982-0F3E2517C2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55579" y="5264060"/>
            <a:ext cx="1657065" cy="11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6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450E-F307-4F24-AAA6-AB0B3ABD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2BC3CD-52CE-4173-B48A-1026AEC03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782" y="1019175"/>
            <a:ext cx="2849897" cy="28348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A14C-CEFB-45EE-A28D-A2E4F1BF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CE527E-E4C6-4414-8883-EA4D88243A76}"/>
              </a:ext>
            </a:extLst>
          </p:cNvPr>
          <p:cNvSpPr txBox="1">
            <a:spLocks/>
          </p:cNvSpPr>
          <p:nvPr/>
        </p:nvSpPr>
        <p:spPr>
          <a:xfrm>
            <a:off x="431517" y="163286"/>
            <a:ext cx="6482677" cy="326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1">
            <a:extLst>
              <a:ext uri="{FF2B5EF4-FFF2-40B4-BE49-F238E27FC236}">
                <a16:creationId xmlns:a16="http://schemas.microsoft.com/office/drawing/2014/main" id="{3AD0E5C8-DC98-46E3-87E0-AD00527C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5"/>
          <a:stretch/>
        </p:blipFill>
        <p:spPr bwMode="auto">
          <a:xfrm>
            <a:off x="7222597" y="1879331"/>
            <a:ext cx="4078281" cy="39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0CC592-8485-477D-8218-F57BC619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82" y="1019176"/>
            <a:ext cx="2849897" cy="28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C0B194-EF72-42C1-88B1-1800CFF30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40" y="3873683"/>
            <a:ext cx="2743239" cy="27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6728F24-5097-46BE-9EE3-A2AD050C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268" y="3838858"/>
            <a:ext cx="2723711" cy="274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45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35156-26CB-4204-BF68-B8FDFF5E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07E8F2DF-8AF3-410D-AD39-455129C0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73" y="3787086"/>
            <a:ext cx="2221386" cy="230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D14972ED-AE58-4856-8BAB-718D3DEF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41" y="454250"/>
            <a:ext cx="2221385" cy="23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7">
            <a:extLst>
              <a:ext uri="{FF2B5EF4-FFF2-40B4-BE49-F238E27FC236}">
                <a16:creationId xmlns:a16="http://schemas.microsoft.com/office/drawing/2014/main" id="{17129FED-B998-4413-88DA-58D8EA65B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266" y="2835507"/>
            <a:ext cx="1426129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R^2 score 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0.68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9E4E5CB4-CF7B-4FCC-A163-87BB578BE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762" y="6238312"/>
            <a:ext cx="1585518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R^2 score 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0.79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0">
            <a:extLst>
              <a:ext uri="{FF2B5EF4-FFF2-40B4-BE49-F238E27FC236}">
                <a16:creationId xmlns:a16="http://schemas.microsoft.com/office/drawing/2014/main" id="{ED29411D-52CC-401C-B32D-A3517BCE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078" y="3740358"/>
            <a:ext cx="2266512" cy="234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913F7932-DEB6-498B-8B0B-211E98231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266" y="6202522"/>
            <a:ext cx="13080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R^2 score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: 0.86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4A47B-7FCE-48D4-8CF8-2990218589B0}"/>
              </a:ext>
            </a:extLst>
          </p:cNvPr>
          <p:cNvSpPr txBox="1"/>
          <p:nvPr/>
        </p:nvSpPr>
        <p:spPr>
          <a:xfrm>
            <a:off x="9877335" y="3423615"/>
            <a:ext cx="110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Forwards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7EFFE-750E-47E4-9AE9-78A027DB37B3}"/>
              </a:ext>
            </a:extLst>
          </p:cNvPr>
          <p:cNvSpPr txBox="1"/>
          <p:nvPr/>
        </p:nvSpPr>
        <p:spPr>
          <a:xfrm>
            <a:off x="7090762" y="3416439"/>
            <a:ext cx="1342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Midfielders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62E43-1ED1-48C9-B7F7-670988F2750E}"/>
              </a:ext>
            </a:extLst>
          </p:cNvPr>
          <p:cNvSpPr txBox="1"/>
          <p:nvPr/>
        </p:nvSpPr>
        <p:spPr>
          <a:xfrm>
            <a:off x="9801332" y="159526"/>
            <a:ext cx="125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Defenders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0CA0B-DE0F-40BE-A670-A8F352B0D233}"/>
              </a:ext>
            </a:extLst>
          </p:cNvPr>
          <p:cNvSpPr txBox="1"/>
          <p:nvPr/>
        </p:nvSpPr>
        <p:spPr>
          <a:xfrm>
            <a:off x="7090762" y="153231"/>
            <a:ext cx="127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All Players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0A65BE-795C-486E-B6C9-6677FEB57BFB}"/>
              </a:ext>
            </a:extLst>
          </p:cNvPr>
          <p:cNvSpPr txBox="1"/>
          <p:nvPr/>
        </p:nvSpPr>
        <p:spPr>
          <a:xfrm>
            <a:off x="7090762" y="2799375"/>
            <a:ext cx="3395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R^2 score : 0.69 </a:t>
            </a: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51DD9F10-C253-4B58-9CEA-552DFC276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647" y="430887"/>
            <a:ext cx="2266512" cy="234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BD3633F-25C8-40FC-AB90-5784670EB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6" y="1255106"/>
            <a:ext cx="4734636" cy="497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23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35156-26CB-4204-BF68-B8FDFF5E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BC54B-D28D-4B39-8DED-C013B06F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621" y="444043"/>
            <a:ext cx="3446270" cy="232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636D9-9570-450F-9BD2-5087E6FC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92" y="444043"/>
            <a:ext cx="3446270" cy="23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CAF17-0C43-4520-8E20-A2F8F9A6DAAE}"/>
              </a:ext>
            </a:extLst>
          </p:cNvPr>
          <p:cNvSpPr txBox="1"/>
          <p:nvPr/>
        </p:nvSpPr>
        <p:spPr>
          <a:xfrm>
            <a:off x="6460642" y="940586"/>
            <a:ext cx="30732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Natural logarithm of </a:t>
            </a:r>
            <a:r>
              <a:rPr lang="en-US" sz="1100" b="1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Transfermarkt</a:t>
            </a:r>
            <a:r>
              <a:rPr lang="en-US" sz="11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values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48B017-B122-427F-A094-C87C7792AC82}"/>
              </a:ext>
            </a:extLst>
          </p:cNvPr>
          <p:cNvCxnSpPr>
            <a:cxnSpLocks/>
          </p:cNvCxnSpPr>
          <p:nvPr/>
        </p:nvCxnSpPr>
        <p:spPr>
          <a:xfrm>
            <a:off x="6559840" y="1208816"/>
            <a:ext cx="2874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5">
            <a:extLst>
              <a:ext uri="{FF2B5EF4-FFF2-40B4-BE49-F238E27FC236}">
                <a16:creationId xmlns:a16="http://schemas.microsoft.com/office/drawing/2014/main" id="{977CA03A-F270-4465-96AB-8D7A42CA3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56"/>
            <a:ext cx="6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99FC28-CA53-4E4B-9051-E7CFE0C3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748" y="2917846"/>
            <a:ext cx="3073214" cy="3409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E241A3-013E-42B8-A90C-24021DDFF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832" y="2792150"/>
            <a:ext cx="2747407" cy="35102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161C77-402C-4696-B1F3-D05A8762423B}"/>
              </a:ext>
            </a:extLst>
          </p:cNvPr>
          <p:cNvSpPr txBox="1"/>
          <p:nvPr/>
        </p:nvSpPr>
        <p:spPr>
          <a:xfrm>
            <a:off x="432605" y="1452236"/>
            <a:ext cx="3313703" cy="4302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New Features for Better Fitting </a:t>
            </a:r>
          </a:p>
          <a:p>
            <a:endParaRPr lang="en-US" sz="1100" b="1" dirty="0"/>
          </a:p>
          <a:p>
            <a:r>
              <a:rPr lang="en-US" sz="1100" dirty="0"/>
              <a:t>1- </a:t>
            </a:r>
            <a:r>
              <a:rPr lang="en-US" sz="1100" dirty="0" err="1"/>
              <a:t>Agegroup</a:t>
            </a:r>
            <a:r>
              <a:rPr lang="en-US" sz="1100" dirty="0"/>
              <a:t> instead of Age </a:t>
            </a:r>
          </a:p>
          <a:p>
            <a:r>
              <a:rPr lang="en-US" sz="1100" dirty="0"/>
              <a:t>2- Winner : ( Point per Match Played ^ 2 * Played Match count ) </a:t>
            </a:r>
          </a:p>
          <a:p>
            <a:r>
              <a:rPr lang="en-US" sz="1100" dirty="0"/>
              <a:t>3- Goal Change Creator  instead of Assist, Shoot on Target, Dribbling lead to assist, pass lead to assist, Penalty won, Successful pressing at 3</a:t>
            </a:r>
            <a:r>
              <a:rPr lang="en-US" sz="1100" baseline="30000" dirty="0"/>
              <a:t>rd</a:t>
            </a:r>
            <a:r>
              <a:rPr lang="en-US" sz="1100" dirty="0"/>
              <a:t> Area</a:t>
            </a:r>
          </a:p>
          <a:p>
            <a:r>
              <a:rPr lang="en-US" sz="1100" dirty="0"/>
              <a:t>4- Features that has high correlation between each other had </a:t>
            </a:r>
            <a:r>
              <a:rPr lang="en-US" sz="1100" dirty="0" err="1"/>
              <a:t>beed</a:t>
            </a:r>
            <a:r>
              <a:rPr lang="en-US" sz="1100" dirty="0"/>
              <a:t> removed.</a:t>
            </a:r>
          </a:p>
          <a:p>
            <a:endParaRPr lang="en-US" sz="1100" b="1" dirty="0"/>
          </a:p>
          <a:p>
            <a:r>
              <a:rPr lang="en-US" sz="1100" b="0" i="0" dirty="0">
                <a:solidFill>
                  <a:srgbClr val="333333"/>
                </a:solidFill>
                <a:effectLst/>
                <a:latin typeface="Lato"/>
              </a:rPr>
              <a:t>Features that were converted to categorical variable into dummy/indicator variables : </a:t>
            </a:r>
          </a:p>
          <a:p>
            <a:r>
              <a:rPr lang="en-US" sz="1100" dirty="0"/>
              <a:t>1- League </a:t>
            </a:r>
          </a:p>
          <a:p>
            <a:r>
              <a:rPr lang="en-US" sz="1100" dirty="0"/>
              <a:t>2- Player Position </a:t>
            </a:r>
          </a:p>
          <a:p>
            <a:endParaRPr lang="en-US" sz="1100" dirty="0">
              <a:solidFill>
                <a:srgbClr val="333333"/>
              </a:solidFill>
              <a:latin typeface="Lato"/>
            </a:endParaRPr>
          </a:p>
          <a:p>
            <a:endParaRPr lang="en-US" sz="1100" dirty="0">
              <a:solidFill>
                <a:srgbClr val="333333"/>
              </a:solidFill>
              <a:latin typeface="Lato"/>
            </a:endParaRPr>
          </a:p>
          <a:p>
            <a:r>
              <a:rPr lang="en-US" sz="1100" dirty="0">
                <a:solidFill>
                  <a:srgbClr val="333333"/>
                </a:solidFill>
                <a:latin typeface="Lato"/>
              </a:rPr>
              <a:t>And many features had been removed to overcome overfitting ! </a:t>
            </a:r>
          </a:p>
          <a:p>
            <a:endParaRPr lang="en-US" sz="1100" dirty="0">
              <a:solidFill>
                <a:srgbClr val="333333"/>
              </a:solidFill>
              <a:latin typeface="Lato"/>
            </a:endParaRPr>
          </a:p>
          <a:p>
            <a:r>
              <a:rPr lang="en-US" sz="1100" dirty="0">
                <a:solidFill>
                  <a:srgbClr val="333333"/>
                </a:solidFill>
                <a:latin typeface="Lato"/>
              </a:rPr>
              <a:t>Players that were substitute mostly, also had been removed.</a:t>
            </a:r>
          </a:p>
          <a:p>
            <a:endParaRPr lang="en-US" sz="1100" b="1" dirty="0">
              <a:solidFill>
                <a:srgbClr val="333333"/>
              </a:solidFill>
              <a:latin typeface="Lato"/>
            </a:endParaRPr>
          </a:p>
          <a:p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863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21F82-B778-46A9-A160-797207D410D7}"/>
              </a:ext>
            </a:extLst>
          </p:cNvPr>
          <p:cNvSpPr txBox="1"/>
          <p:nvPr/>
        </p:nvSpPr>
        <p:spPr>
          <a:xfrm>
            <a:off x="371475" y="1094832"/>
            <a:ext cx="7212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more accuracy, models must build on each player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more good results, we need more data, not more features.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statistics is not a fair enough to determine players value.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A55C8-0E99-416D-ACF6-C1151DDD7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76" y="109250"/>
            <a:ext cx="4066786" cy="63359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5B26BBB-202D-42C9-929E-486EF180B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75" y="2096994"/>
            <a:ext cx="4401861" cy="45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6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CF743-8917-4FA4-B0C0-EA31C2BE7495}"/>
              </a:ext>
            </a:extLst>
          </p:cNvPr>
          <p:cNvSpPr txBox="1"/>
          <p:nvPr/>
        </p:nvSpPr>
        <p:spPr>
          <a:xfrm>
            <a:off x="300038" y="1147156"/>
            <a:ext cx="7644336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Enrichment Options &amp; Challenges :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Substitute players : Missing Stats.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Team members may affect each other’s statistics.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Prone to injury.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Last year on contract.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Player home country popularity.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play big matches.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Player leadership.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Work rate &amp; ethics.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 search popularity.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economic strength and prestige of the club.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7" descr="Santi Cazorla - Vikipedi">
            <a:extLst>
              <a:ext uri="{FF2B5EF4-FFF2-40B4-BE49-F238E27FC236}">
                <a16:creationId xmlns:a16="http://schemas.microsoft.com/office/drawing/2014/main" id="{6056198E-86C0-4104-A7CD-0A03391628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3" name="Picture 13" descr="The Making of Marcus Rashford - The New York Times">
            <a:extLst>
              <a:ext uri="{FF2B5EF4-FFF2-40B4-BE49-F238E27FC236}">
                <a16:creationId xmlns:a16="http://schemas.microsoft.com/office/drawing/2014/main" id="{6EB4ED05-15E5-4DC0-9EDB-6BEE0BC5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291" y="1168400"/>
            <a:ext cx="3718692" cy="24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168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AD7A77-9187-4981-B4E4-2F17C711E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956" y="0"/>
            <a:ext cx="4900537" cy="393024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800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2606FCC-6C20-40F6-9E00-DA4132D71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656"/>
            <a:ext cx="76944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39B703F2-EDA0-41E7-9A35-6EB4C1FB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CEDC97-24DC-47FD-B622-3DCCEA569FDC}"/>
              </a:ext>
            </a:extLst>
          </p:cNvPr>
          <p:cNvSpPr txBox="1"/>
          <p:nvPr/>
        </p:nvSpPr>
        <p:spPr>
          <a:xfrm>
            <a:off x="482138" y="1397675"/>
            <a:ext cx="877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Selenium -&gt; Google &amp; Bing 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F0CFC5-C78F-42BC-B8D0-9FF0B2D8C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145" y="2631830"/>
            <a:ext cx="9507523" cy="42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95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SFT_Color_1">
    <a:dk1>
      <a:srgbClr val="32363F"/>
    </a:dk1>
    <a:lt1>
      <a:sysClr val="window" lastClr="FFFFFF"/>
    </a:lt1>
    <a:dk2>
      <a:srgbClr val="313C41"/>
    </a:dk2>
    <a:lt2>
      <a:srgbClr val="FFFFFF"/>
    </a:lt2>
    <a:accent1>
      <a:srgbClr val="2C85AE"/>
    </a:accent1>
    <a:accent2>
      <a:srgbClr val="5E5CA2"/>
    </a:accent2>
    <a:accent3>
      <a:srgbClr val="5268A5"/>
    </a:accent3>
    <a:accent4>
      <a:srgbClr val="4276AA"/>
    </a:accent4>
    <a:accent5>
      <a:srgbClr val="1891AB"/>
    </a:accent5>
    <a:accent6>
      <a:srgbClr val="00A09D"/>
    </a:accent6>
    <a:hlink>
      <a:srgbClr val="2C85AE"/>
    </a:hlink>
    <a:folHlink>
      <a:srgbClr val="00A0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4674</TotalTime>
  <Words>318</Words>
  <Application>Microsoft Office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</vt:lpstr>
      <vt:lpstr>Calibri</vt:lpstr>
      <vt:lpstr>Calibri Light</vt:lpstr>
      <vt:lpstr>Courier New</vt:lpstr>
      <vt:lpstr>Helvetica Neue</vt:lpstr>
      <vt:lpstr>Lato</vt:lpstr>
      <vt:lpstr>Office Theme</vt:lpstr>
      <vt:lpstr>Football Players Value Prediction</vt:lpstr>
      <vt:lpstr>Introduction</vt:lpstr>
      <vt:lpstr>Methodology</vt:lpstr>
      <vt:lpstr>Exploratory Data Analysis</vt:lpstr>
      <vt:lpstr>Results</vt:lpstr>
      <vt:lpstr>Results</vt:lpstr>
      <vt:lpstr>Conclusions</vt:lpstr>
      <vt:lpstr>Future Work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Optimum Street Team Locations</dc:title>
  <dc:creator>Burak Arslan</dc:creator>
  <cp:lastModifiedBy>burak</cp:lastModifiedBy>
  <cp:revision>88</cp:revision>
  <dcterms:created xsi:type="dcterms:W3CDTF">2020-12-06T10:09:13Z</dcterms:created>
  <dcterms:modified xsi:type="dcterms:W3CDTF">2021-01-10T13:22:51Z</dcterms:modified>
</cp:coreProperties>
</file>